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6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86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96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43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180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76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938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582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4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72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50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59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9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24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2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0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CDC090-81C3-4887-B2E0-467C4DAC9C85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10F094-D102-4E34-9B9D-554DF70E43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24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cocinadejuani.com/hierbas-de-provenza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qaz.wiki/wiki/Jade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l.xcv.wiki/wiki/Jade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pg8Sas9n90?si=ZWIOwG1_LLP5IkP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foMaO5nw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Su_Song#cite_note-CITEREFNeedham1965165-6" TargetMode="External"/><Relationship Id="rId3" Type="http://schemas.openxmlformats.org/officeDocument/2006/relationships/hyperlink" Target="https://pl.wikipedia.org/wiki/Zegar" TargetMode="External"/><Relationship Id="rId7" Type="http://schemas.openxmlformats.org/officeDocument/2006/relationships/hyperlink" Target="https://pl.wikipedia.org/wiki/Su_Song#cite_note-CITEREFNeedham1965111-5" TargetMode="External"/><Relationship Id="rId2" Type="http://schemas.openxmlformats.org/officeDocument/2006/relationships/hyperlink" Target="https://pl.wikipedia.org/wiki/Kaife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l.wikipedia.org/wiki/Przek%C5%82adnia_%C5%82a%C5%84cuchowa" TargetMode="External"/><Relationship Id="rId5" Type="http://schemas.openxmlformats.org/officeDocument/2006/relationships/hyperlink" Target="https://pl.wikipedia.org/wiki/Su_Song#cite_note-CITEREFNeedham1965446-1" TargetMode="External"/><Relationship Id="rId4" Type="http://schemas.openxmlformats.org/officeDocument/2006/relationships/hyperlink" Target="https://pl.wikipedia.org/wiki/Wychwyt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2EC2FE-3946-C946-98B3-E13149DA62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Jedwabny szlak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D1827AA-8D51-BB05-9FA1-53FDE1869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WYNALAZKI</a:t>
            </a:r>
          </a:p>
        </p:txBody>
      </p:sp>
    </p:spTree>
    <p:extLst>
      <p:ext uri="{BB962C8B-B14F-4D97-AF65-F5344CB8AC3E}">
        <p14:creationId xmlns:p14="http://schemas.microsoft.com/office/powerpoint/2010/main" val="40285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D61A24-C2A3-04DC-8A2A-892E29BC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Kompas</a:t>
            </a:r>
            <a:b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0C8F4D-A59E-AD0E-26F7-03A587086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1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Już dwa tysiące lat temu </a:t>
            </a:r>
            <a:r>
              <a:rPr lang="pl-PL" sz="1800" kern="10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Chińczycy</a:t>
            </a:r>
            <a:r>
              <a:rPr lang="pl-PL" sz="1800" kern="1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stworzyli pierwowzór dzisiejszego kompasu, który składał się z kawałka magnetytu – rudy żelaza występującej w stanie naturalnym w przyrodzie. Następnie z kawałka magnetytu wycinali chochlę, którą kładli na starannie wygładzonej kamiennej płycie.</a:t>
            </a: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64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BD18AB-80EC-98CC-E371-869FAE38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kern="1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Żelazo</a:t>
            </a:r>
            <a:b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14E3D9-3CE8-25F4-2BEF-BDD456B34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Lora-Regular"/>
                <a:cs typeface="Times New Roman" panose="02020603050405020304" pitchFamily="18" charset="0"/>
              </a:rPr>
              <a:t>Czy wiesz, że pierwsze grudki żelaza, jakie człowiek zaczął wykorzystywać, spadły na ziemię w postaci meteorytów? Później odkryto całe rudy żelaza.</a:t>
            </a: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Lora-Regular"/>
                <a:cs typeface="Times New Roman" panose="02020603050405020304" pitchFamily="18" charset="0"/>
              </a:rPr>
              <a:t>Ten pierwiastek odegrał tak ważną rolę w życiu ludzkości, że od niego nazwano całą epokę w rozwoju ludzkości. Epoka żelaza rozpoczęła się w połowie II tys. p.n.e. i trwała do XIII w. n.e. Jednymi z najstarszych ośrodków rozwoju hutnictwa żelaza był Daleki Wschód: Indie, </a:t>
            </a:r>
            <a:r>
              <a:rPr lang="pl-PL" sz="1800" b="1" kern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Lora-Regular"/>
                <a:cs typeface="Times New Roman" panose="02020603050405020304" pitchFamily="18" charset="0"/>
              </a:rPr>
              <a:t>Chiny</a:t>
            </a:r>
            <a:r>
              <a:rPr lang="pl-PL" sz="1800" kern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Lora-Regular"/>
                <a:cs typeface="Times New Roman" panose="02020603050405020304" pitchFamily="18" charset="0"/>
              </a:rPr>
              <a:t> i Japonia. Dawni rzemieślnicy otrzymywali żelazo z jego rudy, występującej płytko pod ziemią. Wytapiali go w piecach nazywanych dymarkami, a jako rozpałki używali węgla drzewnego. Na polskich ziemiach dymarki były znane już w I w. n.e.</a:t>
            </a: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49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25BEF2-FA6D-116D-9CFB-2ECC1F76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Pług żelazny</a:t>
            </a:r>
          </a:p>
        </p:txBody>
      </p:sp>
      <p:pic>
        <p:nvPicPr>
          <p:cNvPr id="5" name="Symbol zastępczy zawartości 4" descr="Pług - Wynalazki i odkrycia">
            <a:extLst>
              <a:ext uri="{FF2B5EF4-FFF2-40B4-BE49-F238E27FC236}">
                <a16:creationId xmlns:a16="http://schemas.microsoft.com/office/drawing/2014/main" id="{52C53A74-DA74-D18D-61D8-AEEAD15DB7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11896"/>
            <a:ext cx="4515677" cy="363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ymbol zastępczy zawartości 5" descr="Pług - Muzeum Etnograficzne w Krakowie">
            <a:extLst>
              <a:ext uri="{FF2B5EF4-FFF2-40B4-BE49-F238E27FC236}">
                <a16:creationId xmlns:a16="http://schemas.microsoft.com/office/drawing/2014/main" id="{03AC9669-11CA-42C1-1D2C-D13AD6B337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11894"/>
            <a:ext cx="5181600" cy="3630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53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F49EB-4825-FC31-2543-482FE44F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Obrotowa wialnia</a:t>
            </a:r>
          </a:p>
        </p:txBody>
      </p:sp>
      <p:pic>
        <p:nvPicPr>
          <p:cNvPr id="4" name="Symbol zastępczy zawartości 3" descr="Młocarka z korbą ręczną Młócenie korbą • Cena, Opinie • Kalendarze  14338909134 • Allegro">
            <a:extLst>
              <a:ext uri="{FF2B5EF4-FFF2-40B4-BE49-F238E27FC236}">
                <a16:creationId xmlns:a16="http://schemas.microsoft.com/office/drawing/2014/main" id="{3FEA52AA-98EB-CA36-9AAD-2C85B4905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0" y="2160104"/>
            <a:ext cx="6811617" cy="4041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42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25280F-AFA1-C5B0-846A-3972A7DC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Skala muzyczna</a:t>
            </a:r>
          </a:p>
        </p:txBody>
      </p:sp>
      <p:pic>
        <p:nvPicPr>
          <p:cNvPr id="4" name="Symbol zastępczy zawartości 3" descr="Muzyka w Starożytnych Chinach">
            <a:extLst>
              <a:ext uri="{FF2B5EF4-FFF2-40B4-BE49-F238E27FC236}">
                <a16:creationId xmlns:a16="http://schemas.microsoft.com/office/drawing/2014/main" id="{B76C34B3-D1B5-5D09-A265-618B41799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1" y="2239617"/>
            <a:ext cx="8057322" cy="2285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45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73B3D7-D618-08AD-27B9-E0BF0DE1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Przyprawy, korzenie –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dzięgiel,</a:t>
            </a:r>
            <a:r>
              <a:rPr lang="pl-PL" sz="105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pl-PL" sz="20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0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omaga on w utrzymaniu równowagi hormonalnej,</a:t>
            </a:r>
            <a:r>
              <a:rPr lang="pl-PL" sz="100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pl-PL" sz="20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0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spomaga mięśnie wewnętrzne</a:t>
            </a:r>
            <a:r>
              <a:rPr lang="pl-PL" sz="20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11CA316-FAEE-7BA2-45F7-7E7BFE5B0B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02631" y="2560638"/>
            <a:ext cx="3309937" cy="3309937"/>
          </a:xfrm>
        </p:spPr>
      </p:pic>
      <p:pic>
        <p:nvPicPr>
          <p:cNvPr id="1026" name="Picture 2" descr="Dzięgiel chiński – właściwości, działanie i zastosowanie dzięglu chińskiego">
            <a:extLst>
              <a:ext uri="{FF2B5EF4-FFF2-40B4-BE49-F238E27FC236}">
                <a16:creationId xmlns:a16="http://schemas.microsoft.com/office/drawing/2014/main" id="{C3C0346C-8F72-E761-EAEE-2A1F2B610E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70" y="2388497"/>
            <a:ext cx="4147930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C7B1D3D-34EE-3A57-E616-ECDDC931711E}"/>
              </a:ext>
            </a:extLst>
          </p:cNvPr>
          <p:cNvSpPr txBox="1"/>
          <p:nvPr/>
        </p:nvSpPr>
        <p:spPr>
          <a:xfrm>
            <a:off x="1524000" y="5906294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www.lacocinadejuani.com/hierbas-de-provenza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5" tooltip="https://creativecommons.org/licenses/by-nc-sa/3.0/"/>
              </a:rPr>
              <a:t>CC BY-SA-NC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192518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C6DE4A-7F7F-C632-72F5-51F73F9C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Minerały - jadeit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936760B3-6BD6-991C-CFAE-3BF3E45D05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2782" y="2507656"/>
            <a:ext cx="3525838" cy="3544887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CD986A8-80C9-30DB-4121-2CF43789D137}"/>
              </a:ext>
            </a:extLst>
          </p:cNvPr>
          <p:cNvSpPr txBox="1"/>
          <p:nvPr/>
        </p:nvSpPr>
        <p:spPr>
          <a:xfrm>
            <a:off x="2145446" y="3750940"/>
            <a:ext cx="3525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hlinkClick r:id="rId3" tooltip="https://pl.qaz.wiki/wiki/Jade"/>
              </a:rPr>
              <a:t>To zdjęcie</a:t>
            </a:r>
            <a:r>
              <a:rPr lang="pl-PL" sz="900" dirty="0"/>
              <a:t>, autor: Nieznany autor, licencja: </a:t>
            </a:r>
            <a:r>
              <a:rPr lang="pl-PL" sz="900" dirty="0">
                <a:hlinkClick r:id="rId4" tooltip="https://creativecommons.org/licenses/by-sa/3.0/"/>
              </a:rPr>
              <a:t>CC BY-SA</a:t>
            </a:r>
            <a:endParaRPr lang="pl-PL" sz="90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06217803-C33E-A04A-0940-5A691E52C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98911" y="2507655"/>
            <a:ext cx="3137783" cy="3707519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D6B8A48-006A-1703-4933-363CF6EFA128}"/>
              </a:ext>
            </a:extLst>
          </p:cNvPr>
          <p:cNvSpPr txBox="1"/>
          <p:nvPr/>
        </p:nvSpPr>
        <p:spPr>
          <a:xfrm>
            <a:off x="5595999" y="4049268"/>
            <a:ext cx="3612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6" tooltip="https://pl.xcv.wiki/wiki/Jade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356121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43186-1D36-A434-46EE-A068FA47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Wynalazki chińskie, które zmieniły świat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E59B36-7966-9295-257E-EE25CA07D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https://youtu.be/Rpg8Sas9n90?si=ZWIOwG1_LLP5IkPm</a:t>
            </a: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476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FA1D7-339E-1332-733E-536D65181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63028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D6E3DB-977E-1577-4C4D-529751759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70921"/>
            <a:ext cx="9144000" cy="326003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BF6B0CB-AE62-0FDE-0546-98475A1E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70921"/>
            <a:ext cx="9144000" cy="326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0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0806A3-7DFC-A702-FF03-8A48FFE7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DC3411-A05B-F6A2-0328-113372F6C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„Tajemnice chińskiego geniuszu. Odkrycia i wynalazki”; Muzeum Miedzi w Legnicy; muzeum-miedzi.art.pl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ciekawostki historyczne.pl; autor Marcin Moneta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Wikipedia; wikipedia.org.pl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4CE221-52A7-5901-1149-101E49C3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“Potrzeba jest matką wynalazków”.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9C60B5-98AE-7474-C59E-A4F83E232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Nowe koncepcje i rozwiązania techniczne pojawiły się w chińskiej kulturze już za panowania dynastii </a:t>
            </a:r>
            <a:r>
              <a:rPr lang="pl-PL" sz="1800" kern="0" dirty="0" err="1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Zhou</a:t>
            </a:r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(1120-221 p.n.e.). </a:t>
            </a: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Przełomowym wynalazkiem z tego okresu był </a:t>
            </a:r>
            <a:r>
              <a:rPr lang="pl-PL" sz="1800" b="1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pług żelazny (VI w. p.n.e.)</a:t>
            </a:r>
            <a:endParaRPr lang="pl-PL" sz="1800" kern="0" dirty="0">
              <a:solidFill>
                <a:srgbClr val="302F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u="sng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Dla usprawnienia komunikacji władcy z tej dynastii, jako pierwsi zaczęli budować drogi nowego typu, kanały i mosty.</a:t>
            </a: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pl-PL" sz="1800" b="1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produkcji broni masowo zaczęto wykorzystywać żelazo</a:t>
            </a:r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pl-PL" sz="1800" u="sng" kern="0" dirty="0">
              <a:solidFill>
                <a:srgbClr val="302F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Jednakże pierwsze interesujące i nowatorskie wynalazki pojawiły się w Chinach dopiero w okresie dynastii </a:t>
            </a:r>
            <a:r>
              <a:rPr lang="pl-PL" sz="1800" kern="0" dirty="0" err="1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</a:t>
            </a:r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(220 p.n.e.-220 </a:t>
            </a:r>
            <a:r>
              <a:rPr lang="pl-PL" sz="1800" kern="0" dirty="0" err="1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n.e</a:t>
            </a:r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Nieoceniona dla rolnictwa okazała się </a:t>
            </a:r>
            <a:r>
              <a:rPr lang="pl-PL" sz="1800" b="1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ręczna</a:t>
            </a:r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b="1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korba</a:t>
            </a:r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Była używana do obracania żaren, a także stosowana w młynach oraz przędzalnictwie.</a:t>
            </a: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Drugim ważnym urządzeniem była </a:t>
            </a:r>
            <a:r>
              <a:rPr lang="pl-PL" sz="1800" b="1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obrotowa wialnia</a:t>
            </a:r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której zadaniem było oczyszczenie ziaren zbóż od plew i źdźbeł. </a:t>
            </a: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Produkcję rolniczą zrewolucjonizowały takie urządzenia, jak </a:t>
            </a:r>
            <a:r>
              <a:rPr lang="pl-PL" sz="1800" b="1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nowoczesny siewnik wielorzędowy</a:t>
            </a:r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(II w. p.n.e.) </a:t>
            </a: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Hanowie  jako pierwsi zastosowali też </a:t>
            </a:r>
            <a:r>
              <a:rPr lang="pl-PL" sz="1800" b="1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koło wodne w młynach oraz w</a:t>
            </a:r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b="1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metalurgii</a:t>
            </a:r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Dzięki jego użyciu możliwe stało się  napędzanie specjalnych młotów, służących do rozbijania rudy metalu lub ziaren zbóż.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614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06CF74-51CA-56CC-BF48-95FD8D7F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Chińczycy dokonali wielu odkryć naukowych i wynaleźli znaczną  ilość użytecznych narzędzi.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7B5715-9D46-24A9-D961-42230878B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Chiński rozwój technologiczny trwał przez kolejne dynastie aż do XIV w.</a:t>
            </a: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najciekawszych wynalazków tego czasu należy zaliczyć</a:t>
            </a:r>
            <a:r>
              <a:rPr lang="pl-PL" sz="1800" b="1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wodoszczelne komory statków, okulary przeciwsłoneczne, zegar astronomiczny “kosmiczna maszyna”, a nawet skalę muzyczną. </a:t>
            </a:r>
          </a:p>
          <a:p>
            <a:r>
              <a:rPr lang="pl-PL" sz="1800" b="1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Chińska cywilizacja była również kolebką: nawigacji, matematyki oraz naturalnych metod diagnozowania i leczenia chorych. </a:t>
            </a: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Historia uświadamia nam, że Chiny były zawsze jednym z najbardziej zaawansowanych pod względem naukowym i technologicznym krajów na świecie. Chińczycy dokonali wielu odkryć naukowych i wynaleźli znaczną  ilość użytecznych narzędzi.</a:t>
            </a: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Niezwykłe osiągnięcia myśli chińskiej poczynając od </a:t>
            </a:r>
            <a:r>
              <a:rPr lang="pl-PL" sz="1800" u="sng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wynalazków z dziedziny techniki, przez tradycyjną medycynę, po dorobek z zakresu sztuk pięknych, muzyki, czy architektury. </a:t>
            </a:r>
          </a:p>
          <a:p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 zdajemy sobie sprawy, ile spośród używanych przez nas współcześnie wynalazków ma chiński rodowód. Co by się zmieniło w naszym życiu, gdyby Chińczycy nie wynaleźli choćby części z nich ? Z pewnością byłoby ono zupełnie inne.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223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72A103-202B-36C1-4AA6-DC836CA9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u="sng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Chiny kojarzone są zaledwie z paroma wynalazkami,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CC1084-E40C-8C1C-27DD-675E99C3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1800" u="sng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głównie z papierem, prochem strzelniczym i porcelaną.</a:t>
            </a:r>
          </a:p>
          <a:p>
            <a:r>
              <a:rPr lang="pl-PL" sz="1800" u="sng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Jest to przede wszystkim wynikiem izolacji, w której przez stulecia pozostawał Kraj Środka.</a:t>
            </a:r>
          </a:p>
          <a:p>
            <a:r>
              <a:rPr lang="pl-PL" sz="1800" u="sng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Władze chińskie pilnie strzegły wszelkich tajemnic</a:t>
            </a:r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Nieliczne nowinki technologiczne przenikały do Europy za pośrednictwem kupców handlujących na Jedwabnym Szlaku.</a:t>
            </a: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Mieszkańcy Państwa Środka przyczynili się między innymi </a:t>
            </a:r>
            <a:r>
              <a:rPr lang="pl-PL" sz="1800" b="1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rozwoju nowoczesnego rolnictwa, transportu morskiego i astronomii. </a:t>
            </a:r>
          </a:p>
          <a:p>
            <a:r>
              <a:rPr lang="pl-PL" sz="1800" b="1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Także im zawdzięczamy wynalezienie przedmiotów codziennego użytku takich jak zapałki, lampy olejne, parasolki,.</a:t>
            </a:r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Puszczając na wietrze latawiec, podziwiając ognie sztuczne w sylwestrową noc, czy przesuwając pionka na szachownicy zapewne nikt z nas nie zdaje sobie sprawy, że wszystkie te wynalazki są wytworem chińskiego geniuszu.</a:t>
            </a:r>
            <a:br>
              <a:rPr lang="pl-PL" sz="1800" kern="0" dirty="0">
                <a:solidFill>
                  <a:srgbClr val="302F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734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A9CE17-E178-C869-65CE-643F85AD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kern="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 jedwab</a:t>
            </a:r>
            <a:b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75803D-28C2-208C-E48C-614EEC4C9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Niezwykle delikatna, gładka tkanina, uzyskiwana z kokonu jedwabnika, wywoływała zachwyt na Starym Kontynencie. </a:t>
            </a:r>
          </a:p>
          <a:p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Zanim dotarł do Europy, </a:t>
            </a:r>
            <a:r>
              <a:rPr lang="pl-PL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jedwab był przez tysiące lat tkaniną cesarzy i mędrców</a:t>
            </a:r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Służył również jako podłoże malarskie i materiał do produkcji specjalnych sit do metody druku zwanej sitodrukiem.</a:t>
            </a: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17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7BC9CD-FB68-2483-EAB0-57D8B0C0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kern="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Podróż Marco Polo</a:t>
            </a:r>
            <a:b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0CDDBA-9828-9EC1-F9BA-CBB2D73B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Chinach chrześcijańska, średniowieczna Europa dowiedziała się szerzej dopiero w XIII wieku – od weneckiego kupca Marco Polo.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 Polo wyruszył w podróż w wieku 17 lat wraz z ojcem, również kupcem, który wcześniej był już w Azji.</a:t>
            </a: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Wyprawa trwała w sumie 24 lata. </a:t>
            </a:r>
            <a:r>
              <a:rPr lang="pl-PL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Chinach spędzili 17 lat.</a:t>
            </a:r>
          </a:p>
          <a:p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Marco Polo wrócił z podróży swojego życia w 1292 roku.</a:t>
            </a:r>
            <a:r>
              <a:rPr lang="pl-PL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Wracał drogą morską, tzw. morskim jedwabnym szlakiem</a:t>
            </a:r>
            <a:r>
              <a:rPr lang="pl-PL" sz="18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Stąd przywiózł swoją piękną opowieść o bogactwach Dalekiego Wschodu.</a:t>
            </a: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0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7898F3-4B17-4E52-DF82-5D2290FE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kern="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tylko jedwab</a:t>
            </a:r>
            <a:b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FD8081-6913-2A5C-118E-1E88A3172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Wbrew pozorom nazwa szlaku jest nieco myląca, bowiem cenna tkanina nie była głównym towarem dostarczanym z Chin na Zachód. </a:t>
            </a:r>
            <a:r>
              <a:rPr lang="pl-PL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Niezwykle cennym produktem był papier, a także żelazo, przyprawy, korzenie, czy minerały – zwłaszcza jadeit</a:t>
            </a:r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Natomiast do Chin docierały owoce – m.in. winogrona, biżuteria czy perfumy.</a:t>
            </a: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Jedwabny Szlak to jednak nie tylko cenne towary </a:t>
            </a:r>
            <a:r>
              <a:rPr lang="pl-PL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to także wymiana technologii i idei</a:t>
            </a:r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To właśnie tą drogą między X a XIII wiekiem dotarły do Europy takie wynalazki jak </a:t>
            </a:r>
            <a:r>
              <a:rPr lang="pl-PL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kompas, proch strzelniczy czy zegar mechaniczny.</a:t>
            </a: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Przez tysiące lat droga lądowa do Chin „dawała żyć” ludom całej południowej Azji. Kres znaczenia Szlaku Jedwabnego przyniósł rozwój żeglarstwa i wielkie odkrycia geograficzne.</a:t>
            </a: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6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B41380-4A85-C2CF-F831-07A7EDE9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Papier </a:t>
            </a:r>
            <a:b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28A495-D576-8633-FEE5-8D1D8FFCC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kern="1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Urzędnik wykorzystał włókna drzewa morwowego, miazgę bambusową, konopie, szmaty i stare sieci rybackie jako surowiec, który przez ubijanie połączył z dodatkiem wody w kamiennym moździerzu. Tak otrzymaną papkę, rozcieńczył a następnie czerpał sitem, prasował, suszył na słońcu i w końcu wygładzał kamieniem</a:t>
            </a:r>
            <a:r>
              <a:rPr lang="pl-PL" sz="1800" kern="1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https://youtu.be/YfoMaO5nwdU</a:t>
            </a: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750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8E547A-CF15-8192-212B-DA3DA543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Zegar mechaniczny</a:t>
            </a:r>
            <a:b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CC5ADF-4223-1781-5DD7-6DB848C96C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1800" kern="1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pl-PL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był konstruktorem dwunastometrowej wieży zegarowej w średniowiecznym </a:t>
            </a:r>
            <a:r>
              <a:rPr lang="pl-PL" sz="1800" u="sng" kern="10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Kaifeng"/>
              </a:rPr>
              <a:t>Kaifengu</a:t>
            </a:r>
            <a:r>
              <a:rPr lang="pl-PL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 napędzanym wodą mechanicznym </a:t>
            </a:r>
            <a:r>
              <a:rPr lang="pl-PL" sz="1800" u="sng" kern="10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Zegar"/>
              </a:rPr>
              <a:t>zegarem</a:t>
            </a:r>
            <a:r>
              <a:rPr lang="pl-PL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 którym zastosował </a:t>
            </a:r>
            <a:r>
              <a:rPr lang="pl-PL" sz="1800" u="sng" kern="10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Wychwyt"/>
              </a:rPr>
              <a:t>mechanizm wychwytowy</a:t>
            </a:r>
            <a:r>
              <a:rPr lang="pl-PL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(mechanizm stosowany do dzisiaj w zegarkach mechanicznych)</a:t>
            </a:r>
            <a:r>
              <a:rPr lang="pl-PL" sz="1800" u="sng" kern="100" baseline="3000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[</a:t>
            </a:r>
            <a:endParaRPr lang="pl-PL" sz="1800" u="sng" kern="100" baseline="30000" dirty="0">
              <a:solidFill>
                <a:srgbClr val="3366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wieży zegarowej </a:t>
            </a:r>
            <a:r>
              <a:rPr lang="pl-PL" sz="1800" kern="1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pl-PL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Songa</a:t>
            </a:r>
            <a:r>
              <a:rPr lang="pl-PL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została po raz pierwszy zastosowana </a:t>
            </a:r>
            <a:r>
              <a:rPr lang="pl-PL" sz="1800" u="sng" kern="10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Przekładnia łańcuchowa"/>
              </a:rPr>
              <a:t>przekładnia łańcuchowa</a:t>
            </a:r>
            <a:r>
              <a:rPr lang="pl-PL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</a:t>
            </a:r>
            <a:r>
              <a:rPr lang="pl-PL" sz="1800" i="1" kern="1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tian</a:t>
            </a:r>
            <a:r>
              <a:rPr lang="pl-PL" sz="1800" i="1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pl-PL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en-US" sz="1800" kern="100" dirty="0" err="1">
                <a:solidFill>
                  <a:srgbClr val="202122"/>
                </a:solidFill>
                <a:effectLst/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天梯</a:t>
            </a:r>
            <a:r>
              <a:rPr lang="pl-PL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„niebiańska drabina”), jak ją nazywał w swoim traktacie</a:t>
            </a:r>
            <a:r>
              <a:rPr lang="pl-PL" sz="1800" u="sng" kern="100" baseline="3000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[5]</a:t>
            </a:r>
            <a:r>
              <a:rPr lang="pl-PL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Dzięki 133 mechanizmom zegar wskazywał i wybijał godziny</a:t>
            </a:r>
            <a:r>
              <a:rPr lang="pl-PL" sz="1800" u="sng" kern="100" baseline="30000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[6]</a:t>
            </a:r>
            <a:r>
              <a:rPr lang="pl-PL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4A036D9-8A82-179E-8287-818A8F6732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7714396" y="1364973"/>
            <a:ext cx="333791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6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1190</Words>
  <Application>Microsoft Office PowerPoint</Application>
  <PresentationFormat>Panoramiczny</PresentationFormat>
  <Paragraphs>69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MS Gothic</vt:lpstr>
      <vt:lpstr>Arial</vt:lpstr>
      <vt:lpstr>Garamond</vt:lpstr>
      <vt:lpstr>Google Sans</vt:lpstr>
      <vt:lpstr>Times New Roman</vt:lpstr>
      <vt:lpstr>Organiczny</vt:lpstr>
      <vt:lpstr>Jedwabny szlak</vt:lpstr>
      <vt:lpstr>“Potrzeba jest matką wynalazków”. </vt:lpstr>
      <vt:lpstr>Chińczycy dokonali wielu odkryć naukowych i wynaleźli znaczną  ilość użytecznych narzędzi.</vt:lpstr>
      <vt:lpstr>Chiny kojarzone są zaledwie z paroma wynalazkami,</vt:lpstr>
      <vt:lpstr>Jak jedwab </vt:lpstr>
      <vt:lpstr>Podróż Marco Polo </vt:lpstr>
      <vt:lpstr>Nie tylko jedwab </vt:lpstr>
      <vt:lpstr>Papier  </vt:lpstr>
      <vt:lpstr>Zegar mechaniczny </vt:lpstr>
      <vt:lpstr>Kompas </vt:lpstr>
      <vt:lpstr>Żelazo </vt:lpstr>
      <vt:lpstr>Pług żelazny</vt:lpstr>
      <vt:lpstr>Obrotowa wialnia</vt:lpstr>
      <vt:lpstr>Skala muzyczna</vt:lpstr>
      <vt:lpstr>Przyprawy, korzenie – dzięgiel, pomaga on w utrzymaniu równowagi hormonalnej, wspomaga mięśnie wewnętrzne </vt:lpstr>
      <vt:lpstr>Minerały - jadeit</vt:lpstr>
      <vt:lpstr>Wynalazki chińskie, które zmieniły świat</vt:lpstr>
      <vt:lpstr>Dziękuję za uwagę</vt:lpstr>
      <vt:lpstr>Bibliografia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Jedwabny szlak</dc:title>
  <dc:creator>Kinga Estkowska</dc:creator>
  <cp:lastModifiedBy>Kinga Estkowska</cp:lastModifiedBy>
  <cp:revision>27</cp:revision>
  <dcterms:created xsi:type="dcterms:W3CDTF">2024-01-22T14:23:08Z</dcterms:created>
  <dcterms:modified xsi:type="dcterms:W3CDTF">2024-01-23T14:08:47Z</dcterms:modified>
</cp:coreProperties>
</file>